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93" r:id="rId5"/>
    <p:sldId id="294" r:id="rId6"/>
    <p:sldId id="301" r:id="rId7"/>
    <p:sldId id="297" r:id="rId8"/>
    <p:sldId id="302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BE791-43CC-4C0C-AE00-7EC3768CCC09}" type="datetime1">
              <a:rPr lang="es-ES" smtClean="0"/>
              <a:t>01/03/2022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61881-24D7-49CE-A58A-4F7EEFB66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58639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AE10B-F5DF-46F3-A009-1BCB9594275B}" type="datetime1">
              <a:rPr lang="es-ES" smtClean="0"/>
              <a:t>01/03/2022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6BA0F-C779-4027-9BBF-AC1F3E00E7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72730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6BA0F-C779-4027-9BBF-AC1F3E00E754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22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D2D75874-01AA-4194-8F8F-2BE8DD6AB75A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06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899F3E-BBD3-414B-B748-30A0B0EC9B88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90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33E7C5-ECA6-4447-9054-65F5EA12AE9D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41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7D314E9-F220-4689-A698-7EF487A82C30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180457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598393B2-CE85-4556-84B1-B4187936402E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906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61E05F-71FC-418A-888C-20D7252833AC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451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C39358-08BC-41D4-8E0F-3910C47B3BD4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6956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62A21C-C4BF-4A0F-AC3C-865C4EDD59BB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87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9583B17-3A89-408C-8DF4-CC40CE6DA771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1268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rtl="0"/>
            <a:fld id="{137A1F84-97CB-4522-B1DF-7C9144B0ABC9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297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rtl="0"/>
            <a:fld id="{47D314E9-F220-4689-A698-7EF487A82C30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89288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47D314E9-F220-4689-A698-7EF487A82C30}" type="datetime1">
              <a:rPr lang="es-ES" noProof="0" smtClean="0"/>
              <a:t>01/03/2022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10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16788"/>
            <a:ext cx="4775075" cy="1630907"/>
          </a:xfrm>
        </p:spPr>
        <p:txBody>
          <a:bodyPr rtlCol="0">
            <a:norm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Teoría de las 4 orejas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487982"/>
            <a:ext cx="4775075" cy="1394913"/>
          </a:xfrm>
        </p:spPr>
        <p:txBody>
          <a:bodyPr rtlCol="0">
            <a:normAutofit fontScale="47500" lnSpcReduction="20000"/>
          </a:bodyPr>
          <a:lstStyle/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ADSI 2472769</a:t>
            </a:r>
          </a:p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Esteban </a:t>
            </a:r>
            <a:r>
              <a:rPr lang="es-ES" dirty="0" err="1">
                <a:solidFill>
                  <a:schemeClr val="tx1"/>
                </a:solidFill>
              </a:rPr>
              <a:t>Perez</a:t>
            </a:r>
            <a:endParaRPr lang="es-ES" dirty="0">
              <a:solidFill>
                <a:schemeClr val="tx1"/>
              </a:solidFill>
            </a:endParaRPr>
          </a:p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Cristian </a:t>
            </a:r>
            <a:r>
              <a:rPr lang="es-ES" dirty="0" err="1">
                <a:solidFill>
                  <a:schemeClr val="tx1"/>
                </a:solidFill>
              </a:rPr>
              <a:t>Ramirez</a:t>
            </a:r>
            <a:endParaRPr lang="es-ES" dirty="0">
              <a:solidFill>
                <a:schemeClr val="tx1"/>
              </a:solidFill>
            </a:endParaRPr>
          </a:p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Juan camilo muñoz</a:t>
            </a:r>
          </a:p>
          <a:p>
            <a:pPr rtl="0"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Maira Ocampo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FF5DE35-87BB-406B-BB7E-7AAE081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es?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301B97-8DD7-4382-A9B3-B4533CE5B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Es una teoría formulada por Friedemann Schulz </a:t>
            </a:r>
            <a:r>
              <a:rPr lang="es-ES" sz="1800" dirty="0" err="1"/>
              <a:t>Von</a:t>
            </a:r>
            <a:r>
              <a:rPr lang="es-ES" sz="1800" dirty="0"/>
              <a:t> </a:t>
            </a:r>
            <a:r>
              <a:rPr lang="es-ES" sz="1800" dirty="0" err="1"/>
              <a:t>Thun</a:t>
            </a:r>
            <a:r>
              <a:rPr lang="es-ES" sz="1800" dirty="0"/>
              <a:t> la cual dicta que el mismo mensaje puede tener cuatro significados distintos, como si tuviéramos cuatro orejas</a:t>
            </a:r>
            <a:endParaRPr lang="es-CO" sz="1800" dirty="0"/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5C00B758-4691-433C-BEB8-0A591770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41" y="3897475"/>
            <a:ext cx="19050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4C130B-B0FB-48D5-9E3C-935E55AD0560}"/>
              </a:ext>
            </a:extLst>
          </p:cNvPr>
          <p:cNvSpPr txBox="1"/>
          <p:nvPr/>
        </p:nvSpPr>
        <p:spPr>
          <a:xfrm>
            <a:off x="814387" y="557213"/>
            <a:ext cx="6829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Cada mensaje tiene cuatro significados: </a:t>
            </a:r>
            <a:r>
              <a:rPr lang="es-ES" sz="3200" b="1" dirty="0"/>
              <a:t>contenido, llamamiento, autoexpresión </a:t>
            </a:r>
            <a:r>
              <a:rPr lang="es-ES" sz="3200" dirty="0"/>
              <a:t>y </a:t>
            </a:r>
            <a:r>
              <a:rPr lang="es-ES" sz="3200" b="1" dirty="0"/>
              <a:t>relación</a:t>
            </a:r>
            <a:endParaRPr lang="es-CO" sz="3200" b="1" dirty="0"/>
          </a:p>
        </p:txBody>
      </p:sp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80A8FBA4-AC2F-4A31-8E84-8EF8C30A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50" b="97083" l="10000" r="90000">
                        <a14:foregroundMark x1="30469" y1="47361" x2="25859" y2="78056"/>
                        <a14:foregroundMark x1="25859" y1="78056" x2="21875" y2="90694"/>
                        <a14:foregroundMark x1="21875" y1="90694" x2="19531" y2="84167"/>
                        <a14:foregroundMark x1="19531" y1="84167" x2="18594" y2="57222"/>
                        <a14:foregroundMark x1="18594" y1="57222" x2="21875" y2="46806"/>
                        <a14:foregroundMark x1="21875" y1="46806" x2="26875" y2="42500"/>
                        <a14:foregroundMark x1="26875" y1="42500" x2="32344" y2="44861"/>
                        <a14:foregroundMark x1="32344" y1="44861" x2="30312" y2="51528"/>
                        <a14:foregroundMark x1="30312" y1="51528" x2="33750" y2="58611"/>
                        <a14:foregroundMark x1="33750" y1="58611" x2="31484" y2="68889"/>
                        <a14:foregroundMark x1="31484" y1="68889" x2="26406" y2="79583"/>
                        <a14:foregroundMark x1="26406" y1="79583" x2="25234" y2="96250"/>
                        <a14:foregroundMark x1="73984" y1="65694" x2="74063" y2="57361"/>
                        <a14:foregroundMark x1="74063" y1="57361" x2="75625" y2="50278"/>
                        <a14:foregroundMark x1="75625" y1="50278" x2="79297" y2="55139"/>
                        <a14:foregroundMark x1="79297" y1="55139" x2="80313" y2="67361"/>
                        <a14:foregroundMark x1="80313" y1="67361" x2="78203" y2="77361"/>
                        <a14:foregroundMark x1="78203" y1="77361" x2="80859" y2="87639"/>
                        <a14:foregroundMark x1="80859" y1="87639" x2="76250" y2="93194"/>
                        <a14:foregroundMark x1="76250" y1="93194" x2="66406" y2="95417"/>
                        <a14:foregroundMark x1="66406" y1="95417" x2="62344" y2="89306"/>
                        <a14:foregroundMark x1="62344" y1="89306" x2="59141" y2="76111"/>
                        <a14:foregroundMark x1="59141" y1="75000" x2="58281" y2="71250"/>
                        <a14:foregroundMark x1="79453" y1="80556" x2="85078" y2="82083"/>
                        <a14:foregroundMark x1="85078" y1="82083" x2="87891" y2="95000"/>
                        <a14:foregroundMark x1="87891" y1="95000" x2="84453" y2="99167"/>
                        <a14:foregroundMark x1="84453" y1="99167" x2="79297" y2="97222"/>
                        <a14:foregroundMark x1="79297" y1="97222" x2="80078" y2="89722"/>
                        <a14:foregroundMark x1="80078" y1="89722" x2="84922" y2="86667"/>
                        <a14:foregroundMark x1="84922" y1="86667" x2="84063" y2="94167"/>
                        <a14:foregroundMark x1="84063" y1="94167" x2="83359" y2="93194"/>
                        <a14:foregroundMark x1="82266" y1="66111" x2="81016" y2="56111"/>
                        <a14:foregroundMark x1="81016" y1="56111" x2="78594" y2="50139"/>
                        <a14:foregroundMark x1="78594" y1="50139" x2="73750" y2="48056"/>
                        <a14:foregroundMark x1="73750" y1="48056" x2="76328" y2="51944"/>
                        <a14:foregroundMark x1="66016" y1="13472" x2="61719" y2="2917"/>
                        <a14:foregroundMark x1="61719" y1="2917" x2="55937" y2="1250"/>
                        <a14:foregroundMark x1="55937" y1="1250" x2="42969" y2="10833"/>
                        <a14:foregroundMark x1="36484" y1="58194" x2="31406" y2="52222"/>
                        <a14:backgroundMark x1="74766" y1="99167" x2="74688" y2="9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2126873"/>
            <a:ext cx="5685183" cy="319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01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A009900-B324-49C6-89F6-D7D5F20E9946}"/>
              </a:ext>
            </a:extLst>
          </p:cNvPr>
          <p:cNvSpPr txBox="1"/>
          <p:nvPr/>
        </p:nvSpPr>
        <p:spPr>
          <a:xfrm>
            <a:off x="4923181" y="318052"/>
            <a:ext cx="4691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/>
              <a:t>Ejemplo:</a:t>
            </a:r>
            <a:endParaRPr lang="es-CO" sz="6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42AAE6-7CD1-44E2-9F7F-3F661557AD96}"/>
              </a:ext>
            </a:extLst>
          </p:cNvPr>
          <p:cNvSpPr txBox="1"/>
          <p:nvPr/>
        </p:nvSpPr>
        <p:spPr>
          <a:xfrm>
            <a:off x="3591338" y="1746910"/>
            <a:ext cx="7354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b="0" i="0" dirty="0">
                <a:effectLst/>
              </a:rPr>
              <a:t>Imagina que estas cenando con tu pareja. Cuando sirves el postre, que has cocinado tú, se produce esta escena:</a:t>
            </a:r>
            <a:br>
              <a:rPr lang="es-ES" sz="2400" b="0" i="0" dirty="0">
                <a:effectLst/>
              </a:rPr>
            </a:br>
            <a:endParaRPr lang="es-E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effectLst/>
              </a:rPr>
              <a:t>La otra persona: </a:t>
            </a:r>
            <a:r>
              <a:rPr lang="es-ES" sz="2400" b="0" i="1" dirty="0">
                <a:effectLst/>
              </a:rPr>
              <a:t>¿Qué es eso rojo que tiene el pastel?</a:t>
            </a:r>
            <a:endParaRPr lang="es-ES" sz="2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400" b="0" i="0" dirty="0">
                <a:effectLst/>
              </a:rPr>
              <a:t>Tú: </a:t>
            </a:r>
            <a:r>
              <a:rPr lang="es-ES" sz="2400" b="0" i="1" dirty="0">
                <a:effectLst/>
              </a:rPr>
              <a:t>¡¡Es la última vez que me encargo del postre!!</a:t>
            </a:r>
            <a:endParaRPr lang="es-ES" sz="2400" b="0" i="0" dirty="0">
              <a:effectLst/>
            </a:endParaRPr>
          </a:p>
        </p:txBody>
      </p:sp>
      <p:sp>
        <p:nvSpPr>
          <p:cNvPr id="6" name="AutoShape 2" descr="Ver las imágenes de origen">
            <a:extLst>
              <a:ext uri="{FF2B5EF4-FFF2-40B4-BE49-F238E27FC236}">
                <a16:creationId xmlns:a16="http://schemas.microsoft.com/office/drawing/2014/main" id="{B4570C24-800B-4BF1-93F4-8E9DD31131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51842" y="7375697"/>
            <a:ext cx="117836" cy="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2" name="Picture 4" descr="Ver las imágenes de origen">
            <a:extLst>
              <a:ext uri="{FF2B5EF4-FFF2-40B4-BE49-F238E27FC236}">
                <a16:creationId xmlns:a16="http://schemas.microsoft.com/office/drawing/2014/main" id="{090EE7BF-E7BD-43E1-A95A-B61EC631E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81" y="3685902"/>
            <a:ext cx="4595322" cy="30644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8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9085E4B-D239-4D71-AF53-022F66C028CB}"/>
              </a:ext>
            </a:extLst>
          </p:cNvPr>
          <p:cNvSpPr/>
          <p:nvPr/>
        </p:nvSpPr>
        <p:spPr>
          <a:xfrm>
            <a:off x="3701467" y="184379"/>
            <a:ext cx="4789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Oreja objetiva</a:t>
            </a:r>
            <a:endParaRPr lang="es-CO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7DF9904-0294-4B09-ADAF-A7172DFFFF91}"/>
              </a:ext>
            </a:extLst>
          </p:cNvPr>
          <p:cNvSpPr/>
          <p:nvPr/>
        </p:nvSpPr>
        <p:spPr>
          <a:xfrm>
            <a:off x="1152937" y="1859049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76FEA9-3A14-4205-8B4D-A9260E431C92}"/>
              </a:ext>
            </a:extLst>
          </p:cNvPr>
          <p:cNvSpPr txBox="1"/>
          <p:nvPr/>
        </p:nvSpPr>
        <p:spPr>
          <a:xfrm>
            <a:off x="2363569" y="2120659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b="1" dirty="0"/>
              <a:t>Emisor</a:t>
            </a:r>
            <a:endParaRPr lang="es-CO" sz="2800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591F5F8-6900-4C3F-9524-57451DF32AEA}"/>
              </a:ext>
            </a:extLst>
          </p:cNvPr>
          <p:cNvSpPr/>
          <p:nvPr/>
        </p:nvSpPr>
        <p:spPr>
          <a:xfrm>
            <a:off x="7608691" y="1943413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C35094-A416-4697-9579-7FD1ABAEC22F}"/>
              </a:ext>
            </a:extLst>
          </p:cNvPr>
          <p:cNvSpPr txBox="1"/>
          <p:nvPr/>
        </p:nvSpPr>
        <p:spPr>
          <a:xfrm>
            <a:off x="8642993" y="2120659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Receptor</a:t>
            </a:r>
            <a:endParaRPr lang="es-CO" sz="28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584BC44-2104-4F8A-A09A-ACE439C84E2E}"/>
              </a:ext>
            </a:extLst>
          </p:cNvPr>
          <p:cNvSpPr txBox="1"/>
          <p:nvPr/>
        </p:nvSpPr>
        <p:spPr>
          <a:xfrm>
            <a:off x="1377694" y="2764775"/>
            <a:ext cx="335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Hace referencia a la información exacta y directa que contiene un mensaje: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Ver las imágenes de origen">
            <a:extLst>
              <a:ext uri="{FF2B5EF4-FFF2-40B4-BE49-F238E27FC236}">
                <a16:creationId xmlns:a16="http://schemas.microsoft.com/office/drawing/2014/main" id="{D5196770-314B-4352-94C7-6F8C8E22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6" b="90578" l="8256" r="94419">
                        <a14:foregroundMark x1="49419" y1="46146" x2="46512" y2="36403"/>
                        <a14:foregroundMark x1="36163" y1="44647" x2="44302" y2="33940"/>
                        <a14:foregroundMark x1="44302" y1="33940" x2="48256" y2="41970"/>
                        <a14:foregroundMark x1="48256" y1="41970" x2="46047" y2="38758"/>
                        <a14:foregroundMark x1="46047" y1="46360" x2="40581" y2="33726"/>
                        <a14:foregroundMark x1="40581" y1="33726" x2="52558" y2="32655"/>
                        <a14:foregroundMark x1="52558" y1="32655" x2="46395" y2="43255"/>
                        <a14:foregroundMark x1="46395" y1="43255" x2="40465" y2="35760"/>
                        <a14:foregroundMark x1="40465" y1="35760" x2="50930" y2="41970"/>
                        <a14:foregroundMark x1="50930" y1="41970" x2="37093" y2="41221"/>
                        <a14:foregroundMark x1="37093" y1="41221" x2="52093" y2="37580"/>
                        <a14:foregroundMark x1="52093" y1="37580" x2="42442" y2="39615"/>
                        <a14:foregroundMark x1="42442" y1="39615" x2="43837" y2="46146"/>
                        <a14:foregroundMark x1="41279" y1="80942" x2="57442" y2="82655"/>
                        <a14:foregroundMark x1="55814" y1="90899" x2="44651" y2="90257"/>
                        <a14:foregroundMark x1="15930" y1="45610" x2="8256" y2="45396"/>
                        <a14:foregroundMark x1="26395" y1="24304" x2="19651" y2="16809"/>
                        <a14:foregroundMark x1="51860" y1="15525" x2="50814" y2="7173"/>
                        <a14:foregroundMark x1="75465" y1="23876" x2="82674" y2="19914"/>
                        <a14:foregroundMark x1="86744" y1="46146" x2="94419" y2="48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71" y="2120659"/>
            <a:ext cx="3353861" cy="364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12565A5-4784-4BBC-BA72-A8C3739576C6}"/>
              </a:ext>
            </a:extLst>
          </p:cNvPr>
          <p:cNvSpPr txBox="1"/>
          <p:nvPr/>
        </p:nvSpPr>
        <p:spPr>
          <a:xfrm>
            <a:off x="1619856" y="4598022"/>
            <a:ext cx="286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1" dirty="0">
                <a:effectLst/>
              </a:rPr>
              <a:t>“Hay algo rojo en el pastel”</a:t>
            </a:r>
            <a:endParaRPr lang="es-CO" sz="3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EDDBA4-860D-4CB4-B3A0-76CE78C0C788}"/>
              </a:ext>
            </a:extLst>
          </p:cNvPr>
          <p:cNvSpPr txBox="1"/>
          <p:nvPr/>
        </p:nvSpPr>
        <p:spPr>
          <a:xfrm>
            <a:off x="8075611" y="4727713"/>
            <a:ext cx="286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1" dirty="0">
                <a:effectLst/>
              </a:rPr>
              <a:t>“Hay algo rojo en el pastel”</a:t>
            </a:r>
            <a:endParaRPr lang="es-CO" sz="36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6FEC38E-7696-4FFA-811B-31D54FFB0DEF}"/>
              </a:ext>
            </a:extLst>
          </p:cNvPr>
          <p:cNvSpPr txBox="1"/>
          <p:nvPr/>
        </p:nvSpPr>
        <p:spPr>
          <a:xfrm>
            <a:off x="7833448" y="2821125"/>
            <a:ext cx="335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Esta es coincidente y es la que menos distracciones crea. Se escucha: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0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9085E4B-D239-4D71-AF53-022F66C028CB}"/>
              </a:ext>
            </a:extLst>
          </p:cNvPr>
          <p:cNvSpPr/>
          <p:nvPr/>
        </p:nvSpPr>
        <p:spPr>
          <a:xfrm>
            <a:off x="3709771" y="184379"/>
            <a:ext cx="47724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Oreja asertiva</a:t>
            </a:r>
            <a:endParaRPr lang="es-CO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7DF9904-0294-4B09-ADAF-A7172DFFFF91}"/>
              </a:ext>
            </a:extLst>
          </p:cNvPr>
          <p:cNvSpPr/>
          <p:nvPr/>
        </p:nvSpPr>
        <p:spPr>
          <a:xfrm>
            <a:off x="1152937" y="1933929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76FEA9-3A14-4205-8B4D-A9260E431C92}"/>
              </a:ext>
            </a:extLst>
          </p:cNvPr>
          <p:cNvSpPr txBox="1"/>
          <p:nvPr/>
        </p:nvSpPr>
        <p:spPr>
          <a:xfrm>
            <a:off x="2363569" y="2120659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b="1" dirty="0"/>
              <a:t>Emisor</a:t>
            </a:r>
            <a:endParaRPr lang="es-CO" sz="2800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591F5F8-6900-4C3F-9524-57451DF32AEA}"/>
              </a:ext>
            </a:extLst>
          </p:cNvPr>
          <p:cNvSpPr/>
          <p:nvPr/>
        </p:nvSpPr>
        <p:spPr>
          <a:xfrm>
            <a:off x="7608691" y="1943413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C35094-A416-4697-9579-7FD1ABAEC22F}"/>
              </a:ext>
            </a:extLst>
          </p:cNvPr>
          <p:cNvSpPr txBox="1"/>
          <p:nvPr/>
        </p:nvSpPr>
        <p:spPr>
          <a:xfrm>
            <a:off x="8642993" y="2120659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Receptor</a:t>
            </a:r>
            <a:endParaRPr lang="es-CO" sz="28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2565A5-4784-4BBC-BA72-A8C3739576C6}"/>
              </a:ext>
            </a:extLst>
          </p:cNvPr>
          <p:cNvSpPr txBox="1"/>
          <p:nvPr/>
        </p:nvSpPr>
        <p:spPr>
          <a:xfrm>
            <a:off x="1619856" y="4029164"/>
            <a:ext cx="2869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0" dirty="0">
                <a:effectLst/>
              </a:rPr>
              <a:t>“</a:t>
            </a:r>
            <a:r>
              <a:rPr lang="es-ES" sz="3600" b="0" i="1" dirty="0">
                <a:effectLst/>
              </a:rPr>
              <a:t>Quiero que me diga qué es eso rojo que tiene el pastel”</a:t>
            </a:r>
            <a:endParaRPr lang="es-CO" sz="3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EDDBA4-860D-4CB4-B3A0-76CE78C0C788}"/>
              </a:ext>
            </a:extLst>
          </p:cNvPr>
          <p:cNvSpPr txBox="1"/>
          <p:nvPr/>
        </p:nvSpPr>
        <p:spPr>
          <a:xfrm>
            <a:off x="8077087" y="4290359"/>
            <a:ext cx="2869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1" dirty="0">
                <a:effectLst/>
              </a:rPr>
              <a:t>“Quítame eso” o “A mí no me sirvas eso”</a:t>
            </a:r>
            <a:endParaRPr lang="es-CO" sz="3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B00155-54A8-4F61-B2CA-FE77A7AD9400}"/>
              </a:ext>
            </a:extLst>
          </p:cNvPr>
          <p:cNvSpPr txBox="1"/>
          <p:nvPr/>
        </p:nvSpPr>
        <p:spPr>
          <a:xfrm>
            <a:off x="1377694" y="2551692"/>
            <a:ext cx="335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Esta “oreja” recoge la acción que va implícita en el mensaje, es decir: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ACFAAF-A7D0-4001-BD37-146B7121DF98}"/>
              </a:ext>
            </a:extLst>
          </p:cNvPr>
          <p:cNvSpPr txBox="1"/>
          <p:nvPr/>
        </p:nvSpPr>
        <p:spPr>
          <a:xfrm>
            <a:off x="7833448" y="2747167"/>
            <a:ext cx="335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Escucha que la acción que se demanda por el emisor/ a es: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Ver las imágenes de origen">
            <a:extLst>
              <a:ext uri="{FF2B5EF4-FFF2-40B4-BE49-F238E27FC236}">
                <a16:creationId xmlns:a16="http://schemas.microsoft.com/office/drawing/2014/main" id="{20AE7AD5-C8DE-4191-9C19-9CC9D95A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98" y="2551692"/>
            <a:ext cx="3578089" cy="357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4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9085E4B-D239-4D71-AF53-022F66C028CB}"/>
              </a:ext>
            </a:extLst>
          </p:cNvPr>
          <p:cNvSpPr/>
          <p:nvPr/>
        </p:nvSpPr>
        <p:spPr>
          <a:xfrm>
            <a:off x="2975312" y="184379"/>
            <a:ext cx="6241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Oreja sentimental</a:t>
            </a:r>
            <a:endParaRPr lang="es-CO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7DF9904-0294-4B09-ADAF-A7172DFFFF91}"/>
              </a:ext>
            </a:extLst>
          </p:cNvPr>
          <p:cNvSpPr/>
          <p:nvPr/>
        </p:nvSpPr>
        <p:spPr>
          <a:xfrm>
            <a:off x="1152937" y="1933929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76FEA9-3A14-4205-8B4D-A9260E431C92}"/>
              </a:ext>
            </a:extLst>
          </p:cNvPr>
          <p:cNvSpPr txBox="1"/>
          <p:nvPr/>
        </p:nvSpPr>
        <p:spPr>
          <a:xfrm>
            <a:off x="2363569" y="2120659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b="1" dirty="0"/>
              <a:t>Emisor</a:t>
            </a:r>
            <a:endParaRPr lang="es-CO" sz="2800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591F5F8-6900-4C3F-9524-57451DF32AEA}"/>
              </a:ext>
            </a:extLst>
          </p:cNvPr>
          <p:cNvSpPr/>
          <p:nvPr/>
        </p:nvSpPr>
        <p:spPr>
          <a:xfrm>
            <a:off x="7608691" y="1943413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C35094-A416-4697-9579-7FD1ABAEC22F}"/>
              </a:ext>
            </a:extLst>
          </p:cNvPr>
          <p:cNvSpPr txBox="1"/>
          <p:nvPr/>
        </p:nvSpPr>
        <p:spPr>
          <a:xfrm>
            <a:off x="8642993" y="2120659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Receptor</a:t>
            </a:r>
            <a:endParaRPr lang="es-CO" sz="28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2565A5-4784-4BBC-BA72-A8C3739576C6}"/>
              </a:ext>
            </a:extLst>
          </p:cNvPr>
          <p:cNvSpPr txBox="1"/>
          <p:nvPr/>
        </p:nvSpPr>
        <p:spPr>
          <a:xfrm>
            <a:off x="1619856" y="4626308"/>
            <a:ext cx="286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0" i="1" dirty="0">
                <a:effectLst/>
              </a:rPr>
              <a:t>“No sé que es eso rojo, por eso lo pregunto”</a:t>
            </a:r>
            <a:endParaRPr lang="es-CO" sz="3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EDDBA4-860D-4CB4-B3A0-76CE78C0C788}"/>
              </a:ext>
            </a:extLst>
          </p:cNvPr>
          <p:cNvSpPr txBox="1"/>
          <p:nvPr/>
        </p:nvSpPr>
        <p:spPr>
          <a:xfrm>
            <a:off x="7730774" y="5087972"/>
            <a:ext cx="355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1" dirty="0">
                <a:effectLst/>
              </a:rPr>
              <a:t>“Esto no me gusta”</a:t>
            </a:r>
            <a:endParaRPr lang="es-CO" sz="3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B00155-54A8-4F61-B2CA-FE77A7AD9400}"/>
              </a:ext>
            </a:extLst>
          </p:cNvPr>
          <p:cNvSpPr txBox="1"/>
          <p:nvPr/>
        </p:nvSpPr>
        <p:spPr>
          <a:xfrm>
            <a:off x="1423847" y="2720699"/>
            <a:ext cx="335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H</a:t>
            </a:r>
            <a:r>
              <a:rPr lang="es-ES" sz="2400" b="1" i="0" dirty="0">
                <a:solidFill>
                  <a:schemeClr val="bg1"/>
                </a:solidFill>
                <a:effectLst/>
              </a:rPr>
              <a:t>ace mención a sus intereses, motivaciones, deseos o necesidades: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ACFAAF-A7D0-4001-BD37-146B7121DF98}"/>
              </a:ext>
            </a:extLst>
          </p:cNvPr>
          <p:cNvSpPr txBox="1"/>
          <p:nvPr/>
        </p:nvSpPr>
        <p:spPr>
          <a:xfrm>
            <a:off x="7858104" y="2821125"/>
            <a:ext cx="335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La persona receptora “escucha” que el emisor/a quiere decir de si mismo:</a:t>
            </a:r>
            <a:endParaRPr lang="es-CO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Ver las imágenes de origen">
            <a:extLst>
              <a:ext uri="{FF2B5EF4-FFF2-40B4-BE49-F238E27FC236}">
                <a16:creationId xmlns:a16="http://schemas.microsoft.com/office/drawing/2014/main" id="{4C73BE72-43E1-451A-BC9C-EC566AB4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10" y="2382269"/>
            <a:ext cx="3307179" cy="33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6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9085E4B-D239-4D71-AF53-022F66C028CB}"/>
              </a:ext>
            </a:extLst>
          </p:cNvPr>
          <p:cNvSpPr/>
          <p:nvPr/>
        </p:nvSpPr>
        <p:spPr>
          <a:xfrm>
            <a:off x="3210954" y="184379"/>
            <a:ext cx="5770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Oreja emocional</a:t>
            </a:r>
            <a:endParaRPr lang="es-CO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7DF9904-0294-4B09-ADAF-A7172DFFFF91}"/>
              </a:ext>
            </a:extLst>
          </p:cNvPr>
          <p:cNvSpPr/>
          <p:nvPr/>
        </p:nvSpPr>
        <p:spPr>
          <a:xfrm>
            <a:off x="1152937" y="1933929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76FEA9-3A14-4205-8B4D-A9260E431C92}"/>
              </a:ext>
            </a:extLst>
          </p:cNvPr>
          <p:cNvSpPr txBox="1"/>
          <p:nvPr/>
        </p:nvSpPr>
        <p:spPr>
          <a:xfrm>
            <a:off x="2363569" y="2120659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2800" b="1" dirty="0"/>
              <a:t>Emisor</a:t>
            </a:r>
            <a:endParaRPr lang="es-CO" sz="2800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591F5F8-6900-4C3F-9524-57451DF32AEA}"/>
              </a:ext>
            </a:extLst>
          </p:cNvPr>
          <p:cNvSpPr/>
          <p:nvPr/>
        </p:nvSpPr>
        <p:spPr>
          <a:xfrm>
            <a:off x="7608691" y="1943413"/>
            <a:ext cx="3803374" cy="4444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C35094-A416-4697-9579-7FD1ABAEC22F}"/>
              </a:ext>
            </a:extLst>
          </p:cNvPr>
          <p:cNvSpPr txBox="1"/>
          <p:nvPr/>
        </p:nvSpPr>
        <p:spPr>
          <a:xfrm>
            <a:off x="8642993" y="2120659"/>
            <a:ext cx="1734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/>
              <a:t>Receptor</a:t>
            </a:r>
            <a:endParaRPr lang="es-CO" sz="28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2565A5-4784-4BBC-BA72-A8C3739576C6}"/>
              </a:ext>
            </a:extLst>
          </p:cNvPr>
          <p:cNvSpPr txBox="1"/>
          <p:nvPr/>
        </p:nvSpPr>
        <p:spPr>
          <a:xfrm>
            <a:off x="1611877" y="4575451"/>
            <a:ext cx="286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0" i="0" dirty="0">
                <a:effectLst/>
              </a:rPr>
              <a:t>“</a:t>
            </a:r>
            <a:r>
              <a:rPr lang="es-ES" sz="3200" b="0" i="1" dirty="0">
                <a:effectLst/>
              </a:rPr>
              <a:t>Yo no se que es y tu sí, por eso te lo pregunto”</a:t>
            </a:r>
            <a:endParaRPr lang="es-CO" sz="3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FEDDBA4-860D-4CB4-B3A0-76CE78C0C788}"/>
              </a:ext>
            </a:extLst>
          </p:cNvPr>
          <p:cNvSpPr txBox="1"/>
          <p:nvPr/>
        </p:nvSpPr>
        <p:spPr>
          <a:xfrm>
            <a:off x="7969313" y="5037115"/>
            <a:ext cx="355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0" i="1" dirty="0">
                <a:effectLst/>
              </a:rPr>
              <a:t>“No sé cocinar”</a:t>
            </a:r>
            <a:endParaRPr lang="es-CO" sz="3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0B00155-54A8-4F61-B2CA-FE77A7AD9400}"/>
              </a:ext>
            </a:extLst>
          </p:cNvPr>
          <p:cNvSpPr txBox="1"/>
          <p:nvPr/>
        </p:nvSpPr>
        <p:spPr>
          <a:xfrm>
            <a:off x="1257337" y="2636459"/>
            <a:ext cx="3578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Contiene los aspectos del vínculo y la forma de interacción entre quien emite el mensaje y quien lo recibe.</a:t>
            </a:r>
            <a:endParaRPr lang="es-CO" sz="2400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ACFAAF-A7D0-4001-BD37-146B7121DF98}"/>
              </a:ext>
            </a:extLst>
          </p:cNvPr>
          <p:cNvSpPr txBox="1"/>
          <p:nvPr/>
        </p:nvSpPr>
        <p:spPr>
          <a:xfrm>
            <a:off x="7852858" y="2879418"/>
            <a:ext cx="3186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0" dirty="0">
                <a:solidFill>
                  <a:schemeClr val="bg1"/>
                </a:solidFill>
                <a:effectLst/>
              </a:rPr>
              <a:t>Desde aquí se interpreta que lo que quiere decir es que:</a:t>
            </a:r>
          </a:p>
        </p:txBody>
      </p:sp>
      <p:pic>
        <p:nvPicPr>
          <p:cNvPr id="6146" name="Picture 2" descr="Ver las imágenes de origen">
            <a:extLst>
              <a:ext uri="{FF2B5EF4-FFF2-40B4-BE49-F238E27FC236}">
                <a16:creationId xmlns:a16="http://schemas.microsoft.com/office/drawing/2014/main" id="{9C941973-499E-4F02-9324-64F6F2CB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241" l="0" r="99367">
                        <a14:foregroundMark x1="8189" y1="33112" x2="8861" y2="31857"/>
                        <a14:foregroundMark x1="2532" y1="43671" x2="3642" y2="41599"/>
                        <a14:foregroundMark x1="8861" y1="31857" x2="8861" y2="21519"/>
                        <a14:foregroundMark x1="7173" y1="47679" x2="5063" y2="44304"/>
                        <a14:foregroundMark x1="3586" y1="45992" x2="0" y2="44726"/>
                        <a14:foregroundMark x1="89030" y1="45570" x2="99367" y2="45992"/>
                        <a14:foregroundMark x1="54641" y1="45992" x2="43882" y2="45359"/>
                        <a14:foregroundMark x1="61181" y1="75105" x2="41983" y2="74473"/>
                        <a14:backgroundMark x1="6329" y1="40084" x2="3376" y2="34599"/>
                        <a14:backgroundMark x1="5907" y1="40084" x2="6329" y2="33544"/>
                        <a14:backgroundMark x1="6329" y1="40295" x2="2954" y2="38819"/>
                        <a14:backgroundMark x1="4852" y1="40928" x2="2954" y2="40295"/>
                        <a14:backgroundMark x1="7173" y1="37975" x2="6540" y2="34599"/>
                        <a14:backgroundMark x1="6540" y1="37553" x2="5696" y2="33333"/>
                        <a14:backgroundMark x1="5485" y1="36498" x2="7173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253" y="2429784"/>
            <a:ext cx="2930496" cy="293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0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er las imágenes de origen">
            <a:extLst>
              <a:ext uri="{FF2B5EF4-FFF2-40B4-BE49-F238E27FC236}">
                <a16:creationId xmlns:a16="http://schemas.microsoft.com/office/drawing/2014/main" id="{806EFDB5-D988-4134-A265-BA55E24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4" b="97764" l="5112" r="95367">
                        <a14:foregroundMark x1="17732" y1="20767" x2="9744" y2="15016"/>
                        <a14:foregroundMark x1="9744" y1="15016" x2="15335" y2="6230"/>
                        <a14:foregroundMark x1="15335" y1="6230" x2="20288" y2="13738"/>
                        <a14:foregroundMark x1="20288" y1="13738" x2="17252" y2="16773"/>
                        <a14:foregroundMark x1="9744" y1="15655" x2="5112" y2="9105"/>
                        <a14:foregroundMark x1="5112" y1="9105" x2="5751" y2="8307"/>
                        <a14:foregroundMark x1="29393" y1="29233" x2="28275" y2="20607"/>
                        <a14:foregroundMark x1="28275" y1="20607" x2="31629" y2="28754"/>
                        <a14:foregroundMark x1="31629" y1="28754" x2="30990" y2="40096"/>
                        <a14:foregroundMark x1="30990" y1="40096" x2="21725" y2="77157"/>
                        <a14:foregroundMark x1="21725" y1="77157" x2="20288" y2="94249"/>
                        <a14:foregroundMark x1="20288" y1="94249" x2="24760" y2="55751"/>
                        <a14:foregroundMark x1="24760" y1="55751" x2="32268" y2="71565"/>
                        <a14:foregroundMark x1="32268" y1="71565" x2="34824" y2="92492"/>
                        <a14:foregroundMark x1="34824" y1="92492" x2="39617" y2="95687"/>
                        <a14:foregroundMark x1="25399" y1="31789" x2="29393" y2="27157"/>
                        <a14:foregroundMark x1="25399" y1="30032" x2="28914" y2="28435"/>
                        <a14:foregroundMark x1="26038" y1="28754" x2="29073" y2="27796"/>
                        <a14:foregroundMark x1="37540" y1="37380" x2="41853" y2="32907"/>
                        <a14:foregroundMark x1="42013" y1="32428" x2="42812" y2="31789"/>
                        <a14:foregroundMark x1="51278" y1="41374" x2="47604" y2="40096"/>
                        <a14:foregroundMark x1="52396" y1="40256" x2="51278" y2="41374"/>
                        <a14:foregroundMark x1="49840" y1="38978" x2="47923" y2="39617"/>
                        <a14:foregroundMark x1="51118" y1="40256" x2="50000" y2="41374"/>
                        <a14:foregroundMark x1="15815" y1="97125" x2="35304" y2="97604"/>
                        <a14:foregroundMark x1="35304" y1="97604" x2="43770" y2="97604"/>
                        <a14:foregroundMark x1="43770" y1="97604" x2="43930" y2="97604"/>
                        <a14:foregroundMark x1="46006" y1="96486" x2="38818" y2="96805"/>
                        <a14:foregroundMark x1="45847" y1="96965" x2="43291" y2="97764"/>
                        <a14:foregroundMark x1="16294" y1="96486" x2="15495" y2="96486"/>
                        <a14:foregroundMark x1="15974" y1="96805" x2="27316" y2="96006"/>
                        <a14:foregroundMark x1="27316" y1="96006" x2="34026" y2="96326"/>
                        <a14:foregroundMark x1="52716" y1="32109" x2="59585" y2="37700"/>
                        <a14:foregroundMark x1="59585" y1="37700" x2="72045" y2="36741"/>
                        <a14:foregroundMark x1="72045" y1="36741" x2="81949" y2="39776"/>
                        <a14:foregroundMark x1="81949" y1="39776" x2="89297" y2="33387"/>
                        <a14:foregroundMark x1="72843" y1="16933" x2="67891" y2="24601"/>
                        <a14:foregroundMark x1="67891" y1="24601" x2="70767" y2="31949"/>
                        <a14:foregroundMark x1="70767" y1="31949" x2="75719" y2="20128"/>
                        <a14:foregroundMark x1="75719" y1="20128" x2="74601" y2="18690"/>
                        <a14:foregroundMark x1="83387" y1="22045" x2="79393" y2="10383"/>
                        <a14:foregroundMark x1="79393" y1="10383" x2="91054" y2="6390"/>
                        <a14:foregroundMark x1="91054" y1="6390" x2="94888" y2="13898"/>
                        <a14:foregroundMark x1="94888" y1="13898" x2="83067" y2="15495"/>
                        <a14:foregroundMark x1="83067" y1="15495" x2="92173" y2="11981"/>
                        <a14:foregroundMark x1="92173" y1="11981" x2="88498" y2="13419"/>
                        <a14:foregroundMark x1="94249" y1="8307" x2="95527" y2="16773"/>
                        <a14:foregroundMark x1="95527" y1="16773" x2="95367" y2="17093"/>
                        <a14:foregroundMark x1="16933" y1="18211" x2="23323" y2="10064"/>
                        <a14:foregroundMark x1="23323" y1="10064" x2="16134" y2="3514"/>
                        <a14:foregroundMark x1="16134" y1="3514" x2="6550" y2="6070"/>
                        <a14:foregroundMark x1="6550" y1="6070" x2="5112" y2="11661"/>
                        <a14:foregroundMark x1="69489" y1="35463" x2="69329" y2="75080"/>
                        <a14:foregroundMark x1="69329" y1="75080" x2="65176" y2="95208"/>
                        <a14:foregroundMark x1="81150" y1="94888" x2="75559" y2="48243"/>
                        <a14:foregroundMark x1="75559" y1="48243" x2="72204" y2="37540"/>
                        <a14:foregroundMark x1="59585" y1="95687" x2="68051" y2="95527"/>
                        <a14:foregroundMark x1="68051" y1="95527" x2="76518" y2="95847"/>
                        <a14:foregroundMark x1="76518" y1="95847" x2="84984" y2="95367"/>
                        <a14:foregroundMark x1="84984" y1="95367" x2="62141" y2="95687"/>
                        <a14:foregroundMark x1="62141" y1="95687" x2="73482" y2="94728"/>
                        <a14:foregroundMark x1="73482" y1="94728" x2="79073" y2="95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39" y="2130287"/>
            <a:ext cx="4584838" cy="45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86E519-DAF5-459B-B434-396E0CB02BD1}"/>
              </a:ext>
            </a:extLst>
          </p:cNvPr>
          <p:cNvSpPr txBox="1"/>
          <p:nvPr/>
        </p:nvSpPr>
        <p:spPr>
          <a:xfrm>
            <a:off x="3326296" y="301153"/>
            <a:ext cx="7341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La teoría de las cuatro orejas explica el motivo de tu respuesta </a:t>
            </a:r>
            <a:r>
              <a:rPr lang="es-E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s-ES" sz="2800" b="0" i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¡¡Es la última vez que me encargo del postre!!”</a:t>
            </a:r>
            <a:r>
              <a:rPr lang="es-ES" sz="2800" b="0" i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800" i="1" dirty="0"/>
              <a:t>frente a la pregunta</a:t>
            </a:r>
            <a:r>
              <a:rPr lang="es-ES" sz="2800" dirty="0"/>
              <a:t> </a:t>
            </a:r>
            <a:r>
              <a:rPr lang="es-ES" sz="28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s-ES" sz="2800" b="0" i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eso rojo que tiene el pastel?</a:t>
            </a:r>
            <a:r>
              <a:rPr lang="es-CO" sz="28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9168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773375-862E-4258-AAE6-7E8186D5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99" y="461962"/>
            <a:ext cx="87915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20921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136</TotalTime>
  <Words>370</Words>
  <Application>Microsoft Office PowerPoint</Application>
  <PresentationFormat>Panorámica</PresentationFormat>
  <Paragraphs>43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Impact</vt:lpstr>
      <vt:lpstr>Distintivo</vt:lpstr>
      <vt:lpstr>Teoría de las 4 orejas</vt:lpstr>
      <vt:lpstr>¿Qué 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Teoría de las 4 orejas</dc:title>
  <dc:creator>SENA</dc:creator>
  <cp:lastModifiedBy>SENA</cp:lastModifiedBy>
  <cp:revision>11</cp:revision>
  <dcterms:created xsi:type="dcterms:W3CDTF">2022-03-01T19:37:06Z</dcterms:created>
  <dcterms:modified xsi:type="dcterms:W3CDTF">2022-03-01T21:53:42Z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